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9EA34-9D62-4870-AC4A-AACABB6A1D08}" type="datetimeFigureOut">
              <a:rPr lang="es-MX" smtClean="0"/>
              <a:t>14/05/2015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622788-ABA0-444A-801B-A01615FC41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3262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22788-ABA0-444A-801B-A01615FC41C4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3235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22788-ABA0-444A-801B-A01615FC41C4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5567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22788-ABA0-444A-801B-A01615FC41C4}" type="slidenum">
              <a:rPr lang="es-MX" smtClean="0"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8043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14/05/2015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608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14/05/2015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709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14/05/2015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51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14/05/2015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6446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14/05/2015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641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14/05/2015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495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14/05/2015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6583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14/05/2015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4940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14/05/2015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97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14/05/2015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088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14/05/2015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719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/>
              <a:t>14/05/2015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487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79912" y="0"/>
            <a:ext cx="5364088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Académica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MATEMÁTICAS</a:t>
            </a:r>
          </a:p>
          <a:p>
            <a:pPr lvl="1" algn="ctr"/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GEOMETRÍA ANALÍTICA</a:t>
            </a:r>
            <a:endParaRPr lang="es-MX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DISTANCIA ENTRE DOS PUNTOS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JOSÉ RAMÓN AQUINO ALFARO</a:t>
            </a: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ENERO-JUNIO 2015</a:t>
            </a:r>
            <a:endParaRPr lang="es-MX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261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MX" dirty="0" smtClean="0"/>
              <a:t>BIBLIOGRAFÍA</a:t>
            </a:r>
            <a:endParaRPr lang="es-MX" dirty="0"/>
          </a:p>
        </p:txBody>
      </p:sp>
      <p:sp>
        <p:nvSpPr>
          <p:cNvPr id="21" name="Marcador de contenido 2"/>
          <p:cNvSpPr>
            <a:spLocks noGrp="1"/>
          </p:cNvSpPr>
          <p:nvPr>
            <p:ph idx="1"/>
          </p:nvPr>
        </p:nvSpPr>
        <p:spPr>
          <a:xfrm>
            <a:off x="515481" y="2132856"/>
            <a:ext cx="8596668" cy="3880773"/>
          </a:xfrm>
        </p:spPr>
        <p:txBody>
          <a:bodyPr>
            <a:normAutofit/>
          </a:bodyPr>
          <a:lstStyle/>
          <a:p>
            <a:r>
              <a:rPr lang="es-MX" sz="2800" dirty="0" smtClean="0"/>
              <a:t>CABALLERO, Arquímedes,(2007) Geometría Analítica,  Esfinge, Vigésima edición.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1470597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 fontScale="90000"/>
          </a:bodyPr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 </a:t>
            </a:r>
            <a:r>
              <a:rPr lang="es-MX" dirty="0"/>
              <a:t>DISTANCIA ENTRE DOS PUNTOS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6868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algn="just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Abstract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algn="just"/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/>
            <a:endParaRPr lang="es-MX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/>
            <a:endParaRPr lang="es-MX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/>
            <a:r>
              <a:rPr lang="es-MX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Key </a:t>
            </a:r>
            <a:r>
              <a:rPr lang="es-MX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words</a:t>
            </a:r>
            <a:r>
              <a:rPr lang="es-MX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: </a:t>
            </a:r>
            <a:r>
              <a:rPr lang="es-MX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Point, </a:t>
            </a:r>
            <a:r>
              <a:rPr lang="es-MX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segment</a:t>
            </a:r>
            <a:r>
              <a:rPr lang="es-MX" dirty="0" smtClean="0">
                <a:latin typeface="Andalus" panose="02020603050405020304" pitchFamily="18" charset="-78"/>
                <a:cs typeface="Andalus" panose="02020603050405020304" pitchFamily="18" charset="-78"/>
              </a:rPr>
              <a:t>, rectangular </a:t>
            </a:r>
            <a:r>
              <a:rPr lang="es-MX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coordinate</a:t>
            </a:r>
            <a:r>
              <a:rPr lang="es-MX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es-MX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43608" y="3212976"/>
            <a:ext cx="7910057" cy="147732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sz="3200" dirty="0" err="1">
                <a:latin typeface="Andalus" panose="02020603050405020304" pitchFamily="18" charset="-78"/>
                <a:cs typeface="Andalus" panose="02020603050405020304" pitchFamily="18" charset="-78"/>
              </a:rPr>
              <a:t>T</a:t>
            </a:r>
            <a:r>
              <a:rPr kumimoji="0" lang="es-MX" altLang="es-MX" sz="3200" b="0" i="0" u="none" strike="noStrike" cap="none" normalizeH="0" baseline="0" dirty="0" err="1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he</a:t>
            </a:r>
            <a:r>
              <a:rPr kumimoji="0" lang="es-MX" altLang="es-MX" sz="3200" b="0" i="0" u="none" strike="noStrike" cap="none" normalizeH="0" baseline="0" dirty="0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kumimoji="0" lang="es-MX" altLang="es-MX" sz="3200" b="0" i="0" u="none" strike="noStrike" cap="none" normalizeH="0" baseline="0" dirty="0" err="1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distance</a:t>
            </a:r>
            <a:r>
              <a:rPr kumimoji="0" lang="es-MX" altLang="es-MX" sz="3200" b="0" i="0" u="none" strike="noStrike" cap="none" normalizeH="0" baseline="0" dirty="0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kumimoji="0" lang="es-MX" altLang="es-MX" sz="3200" b="0" i="0" u="none" strike="noStrike" cap="none" normalizeH="0" baseline="0" dirty="0" err="1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between</a:t>
            </a:r>
            <a:r>
              <a:rPr kumimoji="0" lang="es-MX" altLang="es-MX" sz="3200" b="0" i="0" u="none" strike="noStrike" cap="none" normalizeH="0" baseline="0" dirty="0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kumimoji="0" lang="es-MX" altLang="es-MX" sz="3200" b="0" i="0" u="none" strike="noStrike" cap="none" normalizeH="0" baseline="0" dirty="0" err="1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two</a:t>
            </a:r>
            <a:r>
              <a:rPr kumimoji="0" lang="es-MX" altLang="es-MX" sz="3200" b="0" i="0" u="none" strike="noStrike" cap="none" normalizeH="0" baseline="0" dirty="0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kumimoji="0" lang="es-MX" altLang="es-MX" sz="3200" b="0" i="0" u="none" strike="noStrike" cap="none" normalizeH="0" baseline="0" dirty="0" err="1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points</a:t>
            </a:r>
            <a:r>
              <a:rPr kumimoji="0" lang="es-MX" altLang="es-MX" sz="3200" b="0" i="0" u="none" strike="noStrike" cap="none" normalizeH="0" baseline="0" dirty="0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 to determine </a:t>
            </a:r>
            <a:r>
              <a:rPr kumimoji="0" lang="es-MX" altLang="es-MX" sz="3200" b="0" i="0" u="none" strike="noStrike" cap="none" normalizeH="0" baseline="0" dirty="0" err="1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the</a:t>
            </a:r>
            <a:r>
              <a:rPr kumimoji="0" lang="es-MX" altLang="es-MX" sz="3200" b="0" i="0" u="none" strike="noStrike" cap="none" normalizeH="0" baseline="0" dirty="0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kumimoji="0" lang="es-MX" altLang="es-MX" sz="3200" b="0" i="0" u="none" strike="noStrike" cap="none" normalizeH="0" baseline="0" dirty="0" err="1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length</a:t>
            </a:r>
            <a:r>
              <a:rPr kumimoji="0" lang="es-MX" altLang="es-MX" sz="3200" b="0" i="0" u="none" strike="noStrike" cap="none" normalizeH="0" baseline="0" dirty="0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  of a </a:t>
            </a:r>
            <a:r>
              <a:rPr kumimoji="0" lang="es-MX" altLang="es-MX" sz="3200" b="0" i="0" u="none" strike="noStrike" cap="none" normalizeH="0" baseline="0" dirty="0" err="1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segment</a:t>
            </a:r>
            <a:r>
              <a:rPr kumimoji="0" lang="es-MX" altLang="es-MX" sz="3200" b="0" i="0" u="none" strike="noStrike" cap="none" normalizeH="0" baseline="0" dirty="0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kumimoji="0" lang="es-MX" altLang="es-MX" sz="3200" b="0" i="0" u="none" strike="noStrike" cap="none" normalizeH="0" baseline="0" dirty="0" err="1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from</a:t>
            </a:r>
            <a:r>
              <a:rPr kumimoji="0" lang="es-MX" altLang="es-MX" sz="3200" b="0" i="0" u="none" strike="noStrike" cap="none" normalizeH="0" baseline="0" dirty="0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kumimoji="0" lang="es-MX" altLang="es-MX" sz="3200" b="0" i="0" u="none" strike="noStrike" cap="none" normalizeH="0" baseline="0" dirty="0" err="1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the</a:t>
            </a:r>
            <a:r>
              <a:rPr kumimoji="0" lang="es-MX" altLang="es-MX" sz="3200" b="0" i="0" u="none" strike="noStrike" cap="none" normalizeH="0" baseline="0" dirty="0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 rectangular </a:t>
            </a:r>
            <a:r>
              <a:rPr kumimoji="0" lang="es-MX" altLang="es-MX" sz="3200" b="0" i="0" u="none" strike="noStrike" cap="none" normalizeH="0" baseline="0" dirty="0" err="1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coordinates</a:t>
            </a:r>
            <a:r>
              <a:rPr kumimoji="0" lang="es-MX" altLang="es-MX" sz="3200" b="0" i="0" u="none" strike="noStrike" cap="none" normalizeH="0" baseline="0" dirty="0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 of </a:t>
            </a:r>
            <a:r>
              <a:rPr kumimoji="0" lang="es-MX" altLang="es-MX" sz="3200" b="0" i="0" u="none" strike="noStrike" cap="none" normalizeH="0" baseline="0" dirty="0" err="1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its</a:t>
            </a:r>
            <a:r>
              <a:rPr kumimoji="0" lang="es-MX" altLang="es-MX" sz="3200" b="0" i="0" u="none" strike="noStrike" cap="none" normalizeH="0" baseline="0" dirty="0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kumimoji="0" lang="es-MX" altLang="es-MX" sz="3200" b="0" i="0" u="none" strike="noStrike" cap="none" normalizeH="0" baseline="0" dirty="0" err="1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start</a:t>
            </a:r>
            <a:r>
              <a:rPr kumimoji="0" lang="es-MX" altLang="es-MX" sz="3200" b="0" i="0" u="none" strike="noStrike" cap="none" normalizeH="0" baseline="0" dirty="0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 and </a:t>
            </a:r>
            <a:r>
              <a:rPr kumimoji="0" lang="es-MX" altLang="es-MX" sz="3200" b="0" i="0" u="none" strike="noStrike" cap="none" normalizeH="0" baseline="0" dirty="0" err="1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end</a:t>
            </a:r>
            <a:r>
              <a:rPr kumimoji="0" lang="es-MX" altLang="es-MX" sz="3200" b="0" i="0" u="none" strike="noStrike" cap="none" normalizeH="0" baseline="0" dirty="0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kumimoji="0" lang="es-MX" altLang="es-MX" sz="3200" b="0" i="0" u="none" strike="noStrike" cap="none" normalizeH="0" baseline="0" dirty="0" err="1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points</a:t>
            </a:r>
            <a:r>
              <a:rPr kumimoji="0" lang="es-MX" altLang="es-MX" sz="3200" b="0" i="0" u="none" strike="noStrike" cap="none" normalizeH="0" baseline="0" dirty="0" smtClean="0">
                <a:ln>
                  <a:noFill/>
                </a:ln>
                <a:effectLst/>
                <a:latin typeface="Andalus" panose="02020603050405020304" pitchFamily="18" charset="-78"/>
                <a:cs typeface="Andalus" panose="02020603050405020304" pitchFamily="18" charset="-78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45321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323528" y="476672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>OBJETIVO</a:t>
            </a:r>
            <a:endParaRPr lang="es-MX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323528" y="2204864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2800" dirty="0" smtClean="0"/>
              <a:t>Que el alumno comprenda y aplique las fórmulas para calcular la distancia entre dos puntos, en un segmento, horizontal, vertical y oblicuo.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3857592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618176" y="637900"/>
            <a:ext cx="8596668" cy="1140101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/>
            </a:r>
            <a:br>
              <a:rPr lang="es-MX" dirty="0" smtClean="0"/>
            </a:br>
            <a:r>
              <a:rPr lang="es-MX" b="1" dirty="0" smtClean="0">
                <a:solidFill>
                  <a:schemeClr val="bg2">
                    <a:lumMod val="2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CONTENIDO </a:t>
            </a:r>
            <a:br>
              <a:rPr lang="es-MX" b="1" dirty="0" smtClean="0">
                <a:solidFill>
                  <a:schemeClr val="bg2">
                    <a:lumMod val="2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s-MX" b="1" dirty="0">
                <a:solidFill>
                  <a:schemeClr val="bg2">
                    <a:lumMod val="2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C</a:t>
            </a:r>
            <a:r>
              <a:rPr lang="es-MX" b="1" dirty="0" smtClean="0">
                <a:solidFill>
                  <a:schemeClr val="bg2">
                    <a:lumMod val="2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oordenadas </a:t>
            </a:r>
            <a:r>
              <a:rPr lang="es-MX" b="1" dirty="0">
                <a:solidFill>
                  <a:schemeClr val="bg2">
                    <a:lumMod val="2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R</a:t>
            </a:r>
            <a:r>
              <a:rPr lang="es-MX" b="1" dirty="0" smtClean="0">
                <a:solidFill>
                  <a:schemeClr val="bg2">
                    <a:lumMod val="2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ectangulares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13" name="1 Título"/>
          <p:cNvSpPr txBox="1">
            <a:spLocks/>
          </p:cNvSpPr>
          <p:nvPr/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s-MX" dirty="0"/>
          </a:p>
        </p:txBody>
      </p:sp>
      <p:sp>
        <p:nvSpPr>
          <p:cNvPr id="14" name="2 Marcador de contenido"/>
          <p:cNvSpPr txBox="1">
            <a:spLocks/>
          </p:cNvSpPr>
          <p:nvPr/>
        </p:nvSpPr>
        <p:spPr>
          <a:xfrm>
            <a:off x="-841420" y="1351758"/>
            <a:ext cx="8918620" cy="3710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s-MX" dirty="0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457200" y="1719263"/>
            <a:ext cx="8229600" cy="44116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altLang="es-MX" sz="2400" dirty="0" smtClean="0">
                <a:latin typeface="Kokila" panose="020B0604020202020204" pitchFamily="34" charset="0"/>
                <a:cs typeface="Kokila" panose="020B0604020202020204" pitchFamily="34" charset="0"/>
              </a:rPr>
              <a:t>Un sistema de coordenadas rectangulares también se denomina cartesiano en honor a René  Descartes.</a:t>
            </a:r>
          </a:p>
          <a:p>
            <a:pPr algn="just"/>
            <a:r>
              <a:rPr lang="es-MX" altLang="es-MX" sz="2400" dirty="0" smtClean="0">
                <a:latin typeface="Kokila" panose="020B0604020202020204" pitchFamily="34" charset="0"/>
                <a:cs typeface="Kokila" panose="020B0604020202020204" pitchFamily="34" charset="0"/>
              </a:rPr>
              <a:t>Consta de dos rectas llamadas ejes que se cortan perpendicularmente en un punto llamado origen formando cuatro cuadrantes.</a:t>
            </a:r>
          </a:p>
          <a:p>
            <a:pPr algn="just"/>
            <a:r>
              <a:rPr lang="es-MX" altLang="es-MX" sz="2400" dirty="0" smtClean="0">
                <a:latin typeface="Kokila" panose="020B0604020202020204" pitchFamily="34" charset="0"/>
                <a:cs typeface="Kokila" panose="020B0604020202020204" pitchFamily="34" charset="0"/>
              </a:rPr>
              <a:t>La recta horizontal se llama eje de las abscisas o de las </a:t>
            </a:r>
            <a:r>
              <a:rPr lang="es-MX" altLang="es-MX" sz="2400" i="1" dirty="0" smtClean="0">
                <a:latin typeface="Kokila" panose="020B0604020202020204" pitchFamily="34" charset="0"/>
                <a:cs typeface="Kokila" panose="020B0604020202020204" pitchFamily="34" charset="0"/>
              </a:rPr>
              <a:t>x</a:t>
            </a:r>
            <a:r>
              <a:rPr lang="es-MX" altLang="es-MX" sz="2400" dirty="0" smtClean="0">
                <a:latin typeface="Kokila" panose="020B0604020202020204" pitchFamily="34" charset="0"/>
                <a:cs typeface="Kokila" panose="020B0604020202020204" pitchFamily="34" charset="0"/>
              </a:rPr>
              <a:t>.</a:t>
            </a:r>
          </a:p>
          <a:p>
            <a:pPr algn="just"/>
            <a:r>
              <a:rPr lang="es-MX" altLang="es-MX" sz="2400" dirty="0" smtClean="0">
                <a:latin typeface="Kokila" panose="020B0604020202020204" pitchFamily="34" charset="0"/>
                <a:cs typeface="Kokila" panose="020B0604020202020204" pitchFamily="34" charset="0"/>
              </a:rPr>
              <a:t>La recta vertical se llama eje de las ordenadas o de las </a:t>
            </a:r>
            <a:r>
              <a:rPr lang="es-MX" altLang="es-MX" sz="2400" i="1" dirty="0" smtClean="0">
                <a:latin typeface="Kokila" panose="020B0604020202020204" pitchFamily="34" charset="0"/>
                <a:cs typeface="Kokila" panose="020B0604020202020204" pitchFamily="34" charset="0"/>
              </a:rPr>
              <a:t>y</a:t>
            </a:r>
            <a:r>
              <a:rPr lang="es-MX" altLang="es-MX" sz="2400" dirty="0" smtClean="0">
                <a:latin typeface="Kokila" panose="020B0604020202020204" pitchFamily="34" charset="0"/>
                <a:cs typeface="Kokila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None/>
            </a:pPr>
            <a:endParaRPr lang="es-MX" altLang="es-MX" sz="1800" dirty="0" smtClean="0">
              <a:latin typeface="Lucida Sans" panose="020B0602030504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s-MX" altLang="es-MX" sz="1800" dirty="0" smtClean="0">
              <a:latin typeface="Lucida Sans" panose="020B0602030504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s-ES" altLang="es-MX" dirty="0" smtClean="0">
              <a:latin typeface="Lucida Sans" panose="020B0602030504020204" pitchFamily="34" charset="0"/>
            </a:endParaRPr>
          </a:p>
        </p:txBody>
      </p:sp>
      <p:grpSp>
        <p:nvGrpSpPr>
          <p:cNvPr id="21" name="Grupo 20"/>
          <p:cNvGrpSpPr/>
          <p:nvPr/>
        </p:nvGrpSpPr>
        <p:grpSpPr>
          <a:xfrm>
            <a:off x="1572713" y="4052406"/>
            <a:ext cx="3384550" cy="2520950"/>
            <a:chOff x="2339975" y="3644900"/>
            <a:chExt cx="3384550" cy="2520950"/>
          </a:xfrm>
        </p:grpSpPr>
        <p:sp>
          <p:nvSpPr>
            <p:cNvPr id="22" name="Line 4"/>
            <p:cNvSpPr>
              <a:spLocks noChangeShapeType="1"/>
            </p:cNvSpPr>
            <p:nvPr/>
          </p:nvSpPr>
          <p:spPr bwMode="auto">
            <a:xfrm>
              <a:off x="3851275" y="3716338"/>
              <a:ext cx="0" cy="24495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23" name="Line 5"/>
            <p:cNvSpPr>
              <a:spLocks noChangeShapeType="1"/>
            </p:cNvSpPr>
            <p:nvPr/>
          </p:nvSpPr>
          <p:spPr bwMode="auto">
            <a:xfrm>
              <a:off x="2339975" y="4941888"/>
              <a:ext cx="3311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24" name="Text Box 7"/>
            <p:cNvSpPr txBox="1">
              <a:spLocks noChangeArrowheads="1"/>
            </p:cNvSpPr>
            <p:nvPr/>
          </p:nvSpPr>
          <p:spPr bwMode="auto">
            <a:xfrm>
              <a:off x="3563938" y="3644900"/>
              <a:ext cx="503237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Engravers MT" panose="02090707080505020304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Engravers MT" panose="02090707080505020304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Engravers MT" panose="02090707080505020304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Engravers MT" panose="02090707080505020304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Engravers MT" panose="02090707080505020304" pitchFamily="18" charset="0"/>
                </a:defRPr>
              </a:lvl5pPr>
              <a:lvl6pPr marL="25146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Engravers MT" panose="02090707080505020304" pitchFamily="18" charset="0"/>
                </a:defRPr>
              </a:lvl6pPr>
              <a:lvl7pPr marL="29718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Engravers MT" panose="02090707080505020304" pitchFamily="18" charset="0"/>
                </a:defRPr>
              </a:lvl7pPr>
              <a:lvl8pPr marL="34290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Engravers MT" panose="02090707080505020304" pitchFamily="18" charset="0"/>
                </a:defRPr>
              </a:lvl8pPr>
              <a:lvl9pPr marL="38862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Engravers MT" panose="020907070805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s-MX" altLang="es-MX" sz="1800">
                  <a:latin typeface="Arial" panose="020B0604020202020204" pitchFamily="34" charset="0"/>
                </a:rPr>
                <a:t>y</a:t>
              </a:r>
              <a:endParaRPr lang="es-ES" altLang="es-MX" sz="1800">
                <a:latin typeface="Arial" panose="020B0604020202020204" pitchFamily="34" charset="0"/>
              </a:endParaRPr>
            </a:p>
          </p:txBody>
        </p:sp>
        <p:sp>
          <p:nvSpPr>
            <p:cNvPr id="25" name="Text Box 8"/>
            <p:cNvSpPr txBox="1">
              <a:spLocks noChangeArrowheads="1"/>
            </p:cNvSpPr>
            <p:nvPr/>
          </p:nvSpPr>
          <p:spPr bwMode="auto">
            <a:xfrm>
              <a:off x="4356100" y="3933825"/>
              <a:ext cx="1368425" cy="779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Engravers MT" panose="02090707080505020304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Engravers MT" panose="02090707080505020304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Engravers MT" panose="02090707080505020304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Engravers MT" panose="02090707080505020304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Engravers MT" panose="02090707080505020304" pitchFamily="18" charset="0"/>
                </a:defRPr>
              </a:lvl5pPr>
              <a:lvl6pPr marL="25146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Engravers MT" panose="02090707080505020304" pitchFamily="18" charset="0"/>
                </a:defRPr>
              </a:lvl6pPr>
              <a:lvl7pPr marL="29718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Engravers MT" panose="02090707080505020304" pitchFamily="18" charset="0"/>
                </a:defRPr>
              </a:lvl7pPr>
              <a:lvl8pPr marL="34290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Engravers MT" panose="02090707080505020304" pitchFamily="18" charset="0"/>
                </a:defRPr>
              </a:lvl8pPr>
              <a:lvl9pPr marL="38862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Engravers MT" panose="020907070805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s-MX" altLang="es-MX" sz="1800">
                  <a:solidFill>
                    <a:srgbClr val="FF3300"/>
                  </a:solidFill>
                  <a:latin typeface="Arial" panose="020B0604020202020204" pitchFamily="34" charset="0"/>
                </a:rPr>
                <a:t>I</a:t>
              </a:r>
            </a:p>
            <a:p>
              <a:pPr algn="l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s-MX" altLang="es-MX" sz="1800">
                  <a:solidFill>
                    <a:srgbClr val="FF3300"/>
                  </a:solidFill>
                  <a:latin typeface="Arial" panose="020B0604020202020204" pitchFamily="34" charset="0"/>
                </a:rPr>
                <a:t>(+,+)</a:t>
              </a:r>
              <a:endParaRPr lang="es-ES" altLang="es-MX" sz="1800">
                <a:solidFill>
                  <a:srgbClr val="FF33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6" name="Text Box 9"/>
            <p:cNvSpPr txBox="1">
              <a:spLocks noChangeArrowheads="1"/>
            </p:cNvSpPr>
            <p:nvPr/>
          </p:nvSpPr>
          <p:spPr bwMode="auto">
            <a:xfrm>
              <a:off x="2916238" y="4005263"/>
              <a:ext cx="792162" cy="7794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Engravers MT" panose="02090707080505020304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Engravers MT" panose="02090707080505020304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Engravers MT" panose="02090707080505020304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Engravers MT" panose="02090707080505020304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Engravers MT" panose="02090707080505020304" pitchFamily="18" charset="0"/>
                </a:defRPr>
              </a:lvl5pPr>
              <a:lvl6pPr marL="25146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Engravers MT" panose="02090707080505020304" pitchFamily="18" charset="0"/>
                </a:defRPr>
              </a:lvl6pPr>
              <a:lvl7pPr marL="29718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Engravers MT" panose="02090707080505020304" pitchFamily="18" charset="0"/>
                </a:defRPr>
              </a:lvl7pPr>
              <a:lvl8pPr marL="34290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Engravers MT" panose="02090707080505020304" pitchFamily="18" charset="0"/>
                </a:defRPr>
              </a:lvl8pPr>
              <a:lvl9pPr marL="38862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Engravers MT" panose="020907070805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s-MX" altLang="es-MX" sz="1800">
                  <a:solidFill>
                    <a:srgbClr val="FF3300"/>
                  </a:solidFill>
                  <a:latin typeface="Arial" panose="020B0604020202020204" pitchFamily="34" charset="0"/>
                </a:rPr>
                <a:t>II</a:t>
              </a:r>
            </a:p>
            <a:p>
              <a:pPr algn="l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s-MX" altLang="es-MX" sz="1800">
                  <a:solidFill>
                    <a:srgbClr val="FF3300"/>
                  </a:solidFill>
                  <a:latin typeface="Arial" panose="020B0604020202020204" pitchFamily="34" charset="0"/>
                </a:rPr>
                <a:t>(-,+)</a:t>
              </a:r>
              <a:endParaRPr lang="es-ES" altLang="es-MX" sz="1800">
                <a:solidFill>
                  <a:srgbClr val="FF33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7" name="Text Box 10"/>
            <p:cNvSpPr txBox="1">
              <a:spLocks noChangeArrowheads="1"/>
            </p:cNvSpPr>
            <p:nvPr/>
          </p:nvSpPr>
          <p:spPr bwMode="auto">
            <a:xfrm>
              <a:off x="2987675" y="5229225"/>
              <a:ext cx="863600" cy="779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Engravers MT" panose="02090707080505020304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Engravers MT" panose="02090707080505020304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Engravers MT" panose="02090707080505020304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Engravers MT" panose="02090707080505020304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Engravers MT" panose="02090707080505020304" pitchFamily="18" charset="0"/>
                </a:defRPr>
              </a:lvl5pPr>
              <a:lvl6pPr marL="25146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Engravers MT" panose="02090707080505020304" pitchFamily="18" charset="0"/>
                </a:defRPr>
              </a:lvl6pPr>
              <a:lvl7pPr marL="29718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Engravers MT" panose="02090707080505020304" pitchFamily="18" charset="0"/>
                </a:defRPr>
              </a:lvl7pPr>
              <a:lvl8pPr marL="34290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Engravers MT" panose="02090707080505020304" pitchFamily="18" charset="0"/>
                </a:defRPr>
              </a:lvl8pPr>
              <a:lvl9pPr marL="38862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Engravers MT" panose="020907070805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s-MX" altLang="es-MX" sz="1800">
                  <a:solidFill>
                    <a:srgbClr val="FF3300"/>
                  </a:solidFill>
                  <a:latin typeface="Arial" panose="020B0604020202020204" pitchFamily="34" charset="0"/>
                </a:rPr>
                <a:t>III</a:t>
              </a:r>
            </a:p>
            <a:p>
              <a:pPr algn="l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s-MX" altLang="es-MX" sz="1800">
                  <a:solidFill>
                    <a:srgbClr val="FF3300"/>
                  </a:solidFill>
                  <a:latin typeface="Arial" panose="020B0604020202020204" pitchFamily="34" charset="0"/>
                </a:rPr>
                <a:t>(-,-)</a:t>
              </a:r>
              <a:endParaRPr lang="es-ES" altLang="es-MX" sz="1800">
                <a:solidFill>
                  <a:srgbClr val="FF33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" name="Text Box 11"/>
            <p:cNvSpPr txBox="1">
              <a:spLocks noChangeArrowheads="1"/>
            </p:cNvSpPr>
            <p:nvPr/>
          </p:nvSpPr>
          <p:spPr bwMode="auto">
            <a:xfrm>
              <a:off x="4356100" y="5157788"/>
              <a:ext cx="1008063" cy="7794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Engravers MT" panose="02090707080505020304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Engravers MT" panose="02090707080505020304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Engravers MT" panose="02090707080505020304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Engravers MT" panose="02090707080505020304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Engravers MT" panose="02090707080505020304" pitchFamily="18" charset="0"/>
                </a:defRPr>
              </a:lvl5pPr>
              <a:lvl6pPr marL="25146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Engravers MT" panose="02090707080505020304" pitchFamily="18" charset="0"/>
                </a:defRPr>
              </a:lvl6pPr>
              <a:lvl7pPr marL="29718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Engravers MT" panose="02090707080505020304" pitchFamily="18" charset="0"/>
                </a:defRPr>
              </a:lvl7pPr>
              <a:lvl8pPr marL="34290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Engravers MT" panose="02090707080505020304" pitchFamily="18" charset="0"/>
                </a:defRPr>
              </a:lvl8pPr>
              <a:lvl9pPr marL="38862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Engravers MT" panose="020907070805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s-MX" altLang="es-MX" sz="1800">
                  <a:solidFill>
                    <a:srgbClr val="FF3300"/>
                  </a:solidFill>
                  <a:latin typeface="Arial" panose="020B0604020202020204" pitchFamily="34" charset="0"/>
                </a:rPr>
                <a:t>IV</a:t>
              </a:r>
            </a:p>
            <a:p>
              <a:pPr algn="l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s-MX" altLang="es-MX" sz="1800">
                  <a:solidFill>
                    <a:srgbClr val="FF3300"/>
                  </a:solidFill>
                  <a:latin typeface="Arial" panose="020B0604020202020204" pitchFamily="34" charset="0"/>
                </a:rPr>
                <a:t>(+,-)</a:t>
              </a:r>
              <a:endParaRPr lang="es-ES" altLang="es-MX" sz="1800">
                <a:solidFill>
                  <a:srgbClr val="FF3300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0213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835819" y="506965"/>
            <a:ext cx="7543800" cy="1295400"/>
          </a:xfrm>
        </p:spPr>
        <p:txBody>
          <a:bodyPr>
            <a:normAutofit/>
          </a:bodyPr>
          <a:lstStyle/>
          <a:p>
            <a:pPr eaLnBrk="1" hangingPunct="1"/>
            <a:r>
              <a:rPr lang="es-MX" altLang="es-MX" dirty="0" smtClean="0">
                <a:solidFill>
                  <a:schemeClr val="bg2">
                    <a:lumMod val="25000"/>
                  </a:schemeClr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Distancia dirigida y no dirigida</a:t>
            </a:r>
            <a:endParaRPr lang="es-ES" altLang="es-MX" dirty="0" smtClean="0">
              <a:solidFill>
                <a:schemeClr val="bg2">
                  <a:lumMod val="25000"/>
                </a:schemeClr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92919" y="1916832"/>
            <a:ext cx="8229600" cy="44116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None/>
            </a:pPr>
            <a:r>
              <a:rPr lang="es-MX" altLang="es-MX" sz="2600" u="sng" dirty="0" smtClean="0">
                <a:solidFill>
                  <a:schemeClr val="tx2"/>
                </a:solidFill>
                <a:latin typeface="Engravers MT" panose="02090707080505020304" pitchFamily="18" charset="0"/>
              </a:rPr>
              <a:t>D. DIRIGIDA</a:t>
            </a:r>
            <a:r>
              <a:rPr lang="es-MX" altLang="es-MX" sz="2600" dirty="0" smtClean="0">
                <a:solidFill>
                  <a:schemeClr val="tx2"/>
                </a:solidFill>
                <a:latin typeface="Engravers MT" panose="02090707080505020304" pitchFamily="18" charset="0"/>
              </a:rPr>
              <a:t>: Es aquella en la cual se considera el signo.</a:t>
            </a:r>
          </a:p>
          <a:p>
            <a:pPr>
              <a:buFont typeface="Wingdings" panose="05000000000000000000" pitchFamily="2" charset="2"/>
              <a:buNone/>
            </a:pPr>
            <a:endParaRPr lang="es-MX" altLang="es-MX" sz="2600" dirty="0" smtClean="0">
              <a:solidFill>
                <a:schemeClr val="tx2"/>
              </a:solidFill>
              <a:latin typeface="Engravers MT" panose="02090707080505020304" pitchFamily="18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s-MX" altLang="es-MX" sz="2600" dirty="0" smtClean="0"/>
          </a:p>
          <a:p>
            <a:pPr>
              <a:buFont typeface="Wingdings" panose="05000000000000000000" pitchFamily="2" charset="2"/>
              <a:buNone/>
            </a:pPr>
            <a:endParaRPr lang="es-MX" altLang="es-MX" sz="2600" dirty="0" smtClean="0"/>
          </a:p>
          <a:p>
            <a:pPr>
              <a:buFont typeface="Wingdings" panose="05000000000000000000" pitchFamily="2" charset="2"/>
              <a:buNone/>
            </a:pPr>
            <a:endParaRPr lang="es-MX" altLang="es-MX" sz="2600" dirty="0" smtClean="0"/>
          </a:p>
          <a:p>
            <a:pPr algn="just">
              <a:buFont typeface="Wingdings" panose="05000000000000000000" pitchFamily="2" charset="2"/>
              <a:buNone/>
            </a:pPr>
            <a:r>
              <a:rPr lang="es-MX" altLang="es-MX" sz="2600" u="sng" dirty="0" smtClean="0">
                <a:solidFill>
                  <a:schemeClr val="tx2"/>
                </a:solidFill>
                <a:latin typeface="Engravers MT" panose="02090707080505020304" pitchFamily="18" charset="0"/>
              </a:rPr>
              <a:t>D. NO DIRIGIDA</a:t>
            </a:r>
            <a:r>
              <a:rPr lang="es-MX" altLang="es-MX" sz="2600" dirty="0" smtClean="0">
                <a:solidFill>
                  <a:schemeClr val="tx2"/>
                </a:solidFill>
                <a:latin typeface="Engravers MT" panose="02090707080505020304" pitchFamily="18" charset="0"/>
              </a:rPr>
              <a:t>: Es el valor absoluto de la dirigida.  /AB/=AB=BA</a:t>
            </a:r>
          </a:p>
          <a:p>
            <a:pPr>
              <a:buFont typeface="Wingdings" panose="05000000000000000000" pitchFamily="2" charset="2"/>
              <a:buNone/>
            </a:pPr>
            <a:endParaRPr lang="es-MX" altLang="es-MX" sz="2600" dirty="0" smtClean="0">
              <a:solidFill>
                <a:schemeClr val="tx2"/>
              </a:solidFill>
              <a:latin typeface="Engravers MT" panose="02090707080505020304" pitchFamily="18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s-ES" altLang="es-MX" sz="2600" dirty="0" smtClean="0">
              <a:solidFill>
                <a:schemeClr val="tx2"/>
              </a:solidFill>
              <a:latin typeface="Engravers MT" panose="02090707080505020304" pitchFamily="18" charset="0"/>
            </a:endParaRPr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 flipV="1">
            <a:off x="1042988" y="2708275"/>
            <a:ext cx="936625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187450" y="3357563"/>
            <a:ext cx="360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MX" sz="1800">
                <a:latin typeface="Arial" panose="020B0604020202020204" pitchFamily="34" charset="0"/>
              </a:rPr>
              <a:t>A</a:t>
            </a:r>
            <a:endParaRPr lang="es-ES" altLang="es-MX" sz="1800">
              <a:latin typeface="Arial" panose="020B0604020202020204" pitchFamily="34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835150" y="2708275"/>
            <a:ext cx="360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MX" sz="1800">
                <a:latin typeface="Arial" panose="020B0604020202020204" pitchFamily="34" charset="0"/>
              </a:rPr>
              <a:t>B</a:t>
            </a:r>
            <a:endParaRPr lang="es-ES" altLang="es-MX" sz="1800">
              <a:latin typeface="Arial" panose="020B0604020202020204" pitchFamily="34" charset="0"/>
            </a:endParaRPr>
          </a:p>
        </p:txBody>
      </p:sp>
      <p:sp>
        <p:nvSpPr>
          <p:cNvPr id="10" name="Oval 7"/>
          <p:cNvSpPr>
            <a:spLocks noChangeArrowheads="1"/>
          </p:cNvSpPr>
          <p:nvPr/>
        </p:nvSpPr>
        <p:spPr bwMode="auto">
          <a:xfrm>
            <a:off x="1116013" y="328612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9pPr>
          </a:lstStyle>
          <a:p>
            <a:pPr eaLnBrk="1" hangingPunct="1"/>
            <a:endParaRPr lang="es-MX" altLang="es-MX"/>
          </a:p>
        </p:txBody>
      </p:sp>
      <p:sp>
        <p:nvSpPr>
          <p:cNvPr id="11" name="Oval 8"/>
          <p:cNvSpPr>
            <a:spLocks noChangeArrowheads="1"/>
          </p:cNvSpPr>
          <p:nvPr/>
        </p:nvSpPr>
        <p:spPr bwMode="auto">
          <a:xfrm>
            <a:off x="1836738" y="2781300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9pPr>
          </a:lstStyle>
          <a:p>
            <a:pPr eaLnBrk="1" hangingPunct="1"/>
            <a:endParaRPr lang="es-MX" altLang="es-MX"/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987675" y="3141663"/>
            <a:ext cx="3240088" cy="119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MX" sz="1800">
                <a:latin typeface="Arial" panose="020B0604020202020204" pitchFamily="34" charset="0"/>
              </a:rPr>
              <a:t>Distancia de A a B : AB=3</a:t>
            </a:r>
          </a:p>
          <a:p>
            <a:pPr algn="l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MX" sz="1800">
                <a:latin typeface="Arial" panose="020B0604020202020204" pitchFamily="34" charset="0"/>
              </a:rPr>
              <a:t>Distancia de B a A:  BA=-3</a:t>
            </a:r>
          </a:p>
          <a:p>
            <a:pPr algn="l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s-ES" altLang="es-MX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832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2"/>
          <p:cNvSpPr txBox="1">
            <a:spLocks noChangeArrowheads="1"/>
          </p:cNvSpPr>
          <p:nvPr/>
        </p:nvSpPr>
        <p:spPr>
          <a:xfrm>
            <a:off x="611560" y="692696"/>
            <a:ext cx="75438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altLang="es-MX" dirty="0" smtClean="0">
                <a:solidFill>
                  <a:schemeClr val="bg2">
                    <a:lumMod val="25000"/>
                  </a:schemeClr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DISTANCIA ENTRE PUNTOS</a:t>
            </a:r>
            <a:endParaRPr lang="es-ES" altLang="es-MX" dirty="0" smtClean="0">
              <a:solidFill>
                <a:schemeClr val="bg2">
                  <a:lumMod val="25000"/>
                </a:schemeClr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51" name="Rectangle 3"/>
          <p:cNvSpPr txBox="1">
            <a:spLocks noChangeArrowheads="1"/>
          </p:cNvSpPr>
          <p:nvPr/>
        </p:nvSpPr>
        <p:spPr>
          <a:xfrm>
            <a:off x="457200" y="1719263"/>
            <a:ext cx="8229600" cy="44116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buFont typeface="Wingdings" panose="05000000000000000000" pitchFamily="2" charset="2"/>
              <a:buNone/>
            </a:pPr>
            <a:r>
              <a:rPr lang="es-MX" altLang="es-MX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Se pueden clasificar tres casos:</a:t>
            </a:r>
          </a:p>
          <a:p>
            <a:pPr marL="571500" indent="-571500">
              <a:buFont typeface="Wingdings" panose="05000000000000000000" pitchFamily="2" charset="2"/>
              <a:buAutoNum type="alphaLcParenR"/>
            </a:pPr>
            <a:r>
              <a:rPr lang="es-MX" altLang="es-MX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P</a:t>
            </a:r>
            <a:r>
              <a:rPr lang="es-MX" altLang="es-MX" sz="1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1</a:t>
            </a:r>
            <a:r>
              <a:rPr lang="es-MX" altLang="es-MX" sz="2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(x</a:t>
            </a:r>
            <a:r>
              <a:rPr lang="es-MX" altLang="es-MX" sz="1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1</a:t>
            </a:r>
            <a:r>
              <a:rPr lang="es-MX" altLang="es-MX" sz="2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,y</a:t>
            </a:r>
            <a:r>
              <a:rPr lang="es-MX" altLang="es-MX" sz="1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1</a:t>
            </a:r>
            <a:r>
              <a:rPr lang="es-MX" altLang="es-MX" sz="2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)   y   P</a:t>
            </a:r>
            <a:r>
              <a:rPr lang="es-MX" altLang="es-MX" sz="1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2</a:t>
            </a:r>
            <a:r>
              <a:rPr lang="es-MX" altLang="es-MX" sz="2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(x</a:t>
            </a:r>
            <a:r>
              <a:rPr lang="es-MX" altLang="es-MX" sz="1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2</a:t>
            </a:r>
            <a:r>
              <a:rPr lang="es-MX" altLang="es-MX" sz="2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,y</a:t>
            </a:r>
            <a:r>
              <a:rPr lang="es-MX" altLang="es-MX" sz="1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2 </a:t>
            </a:r>
            <a:r>
              <a:rPr lang="es-MX" altLang="es-MX" sz="2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)  están en una misma recta horizontal, en este caso:    y </a:t>
            </a:r>
            <a:r>
              <a:rPr lang="es-MX" altLang="es-MX" sz="1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1</a:t>
            </a:r>
            <a:r>
              <a:rPr lang="es-MX" altLang="es-MX" sz="2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=y</a:t>
            </a:r>
            <a:r>
              <a:rPr lang="es-MX" altLang="es-MX" sz="1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2</a:t>
            </a:r>
          </a:p>
          <a:p>
            <a:pPr marL="571500" indent="-571500">
              <a:buFont typeface="Wingdings" panose="05000000000000000000" pitchFamily="2" charset="2"/>
              <a:buNone/>
            </a:pPr>
            <a:endParaRPr lang="es-MX" altLang="es-MX" sz="1400" b="1" dirty="0" smtClean="0">
              <a:solidFill>
                <a:srgbClr val="009900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  <a:p>
            <a:pPr marL="571500" indent="-571500">
              <a:buFont typeface="Wingdings" panose="05000000000000000000" pitchFamily="2" charset="2"/>
              <a:buNone/>
            </a:pPr>
            <a:r>
              <a:rPr lang="es-MX" altLang="es-MX" sz="2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Distancia no dirigida   P</a:t>
            </a:r>
            <a:r>
              <a:rPr lang="es-MX" altLang="es-MX" sz="1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1</a:t>
            </a:r>
            <a:r>
              <a:rPr lang="es-MX" altLang="es-MX" sz="2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P</a:t>
            </a:r>
            <a:r>
              <a:rPr lang="es-MX" altLang="es-MX" sz="1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2</a:t>
            </a:r>
            <a:r>
              <a:rPr lang="es-MX" altLang="es-MX" sz="2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=/x</a:t>
            </a:r>
            <a:r>
              <a:rPr lang="es-MX" altLang="es-MX" sz="1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2</a:t>
            </a:r>
            <a:r>
              <a:rPr lang="es-MX" altLang="es-MX" sz="2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– x</a:t>
            </a:r>
            <a:r>
              <a:rPr lang="es-MX" altLang="es-MX" sz="1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1</a:t>
            </a:r>
            <a:r>
              <a:rPr lang="es-MX" altLang="es-MX" sz="2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/</a:t>
            </a:r>
          </a:p>
          <a:p>
            <a:pPr marL="571500" indent="-571500">
              <a:buFont typeface="Wingdings" panose="05000000000000000000" pitchFamily="2" charset="2"/>
              <a:buNone/>
            </a:pPr>
            <a:endParaRPr lang="es-MX" altLang="es-MX" sz="2400" b="1" dirty="0" smtClean="0">
              <a:solidFill>
                <a:srgbClr val="009900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  <a:p>
            <a:pPr marL="571500" indent="-571500">
              <a:buFont typeface="Wingdings" panose="05000000000000000000" pitchFamily="2" charset="2"/>
              <a:buNone/>
            </a:pPr>
            <a:r>
              <a:rPr lang="es-MX" altLang="es-MX" sz="2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b) </a:t>
            </a:r>
            <a:r>
              <a:rPr lang="es-MX" altLang="es-MX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P</a:t>
            </a:r>
            <a:r>
              <a:rPr lang="es-MX" altLang="es-MX" sz="1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1</a:t>
            </a:r>
            <a:r>
              <a:rPr lang="es-MX" altLang="es-MX" sz="2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(x</a:t>
            </a:r>
            <a:r>
              <a:rPr lang="es-MX" altLang="es-MX" sz="1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1</a:t>
            </a:r>
            <a:r>
              <a:rPr lang="es-MX" altLang="es-MX" sz="2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,y</a:t>
            </a:r>
            <a:r>
              <a:rPr lang="es-MX" altLang="es-MX" sz="1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1</a:t>
            </a:r>
            <a:r>
              <a:rPr lang="es-MX" altLang="es-MX" sz="2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)   y   P</a:t>
            </a:r>
            <a:r>
              <a:rPr lang="es-MX" altLang="es-MX" sz="1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2</a:t>
            </a:r>
            <a:r>
              <a:rPr lang="es-MX" altLang="es-MX" sz="2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(x</a:t>
            </a:r>
            <a:r>
              <a:rPr lang="es-MX" altLang="es-MX" sz="1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2</a:t>
            </a:r>
            <a:r>
              <a:rPr lang="es-MX" altLang="es-MX" sz="2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,y</a:t>
            </a:r>
            <a:r>
              <a:rPr lang="es-MX" altLang="es-MX" sz="1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2 </a:t>
            </a:r>
            <a:r>
              <a:rPr lang="es-MX" altLang="es-MX" sz="2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)  están en una misma recta vertical, en este caso:    x </a:t>
            </a:r>
            <a:r>
              <a:rPr lang="es-MX" altLang="es-MX" sz="1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1</a:t>
            </a:r>
            <a:r>
              <a:rPr lang="es-MX" altLang="es-MX" sz="2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=x</a:t>
            </a:r>
            <a:r>
              <a:rPr lang="es-MX" altLang="es-MX" sz="1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2</a:t>
            </a:r>
          </a:p>
          <a:p>
            <a:pPr marL="571500" indent="-571500">
              <a:buFont typeface="Wingdings" panose="05000000000000000000" pitchFamily="2" charset="2"/>
              <a:buNone/>
            </a:pPr>
            <a:endParaRPr lang="es-MX" altLang="es-MX" sz="1400" b="1" dirty="0" smtClean="0">
              <a:solidFill>
                <a:srgbClr val="009900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  <a:p>
            <a:pPr marL="571500" indent="-571500">
              <a:buFont typeface="Wingdings" panose="05000000000000000000" pitchFamily="2" charset="2"/>
              <a:buNone/>
            </a:pPr>
            <a:r>
              <a:rPr lang="es-MX" altLang="es-MX" sz="2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Distancia no dirigida   P</a:t>
            </a:r>
            <a:r>
              <a:rPr lang="es-MX" altLang="es-MX" sz="1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1</a:t>
            </a:r>
            <a:r>
              <a:rPr lang="es-MX" altLang="es-MX" sz="2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P</a:t>
            </a:r>
            <a:r>
              <a:rPr lang="es-MX" altLang="es-MX" sz="1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2</a:t>
            </a:r>
            <a:r>
              <a:rPr lang="es-MX" altLang="es-MX" sz="2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=/y</a:t>
            </a:r>
            <a:r>
              <a:rPr lang="es-MX" altLang="es-MX" sz="1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2</a:t>
            </a:r>
            <a:r>
              <a:rPr lang="es-MX" altLang="es-MX" sz="2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– y</a:t>
            </a:r>
            <a:r>
              <a:rPr lang="es-MX" altLang="es-MX" sz="1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1</a:t>
            </a:r>
            <a:r>
              <a:rPr lang="es-MX" altLang="es-MX" sz="2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/</a:t>
            </a:r>
          </a:p>
          <a:p>
            <a:pPr marL="571500" indent="-571500">
              <a:buFont typeface="Wingdings" panose="05000000000000000000" pitchFamily="2" charset="2"/>
              <a:buNone/>
            </a:pPr>
            <a:endParaRPr lang="es-MX" altLang="es-MX" sz="2400" b="1" dirty="0" smtClean="0">
              <a:solidFill>
                <a:srgbClr val="009900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  <a:p>
            <a:pPr marL="571500" indent="-571500">
              <a:buFont typeface="Wingdings" panose="05000000000000000000" pitchFamily="2" charset="2"/>
              <a:buNone/>
            </a:pPr>
            <a:endParaRPr lang="es-ES" altLang="es-MX" sz="2400" b="1" dirty="0" smtClean="0">
              <a:solidFill>
                <a:srgbClr val="009900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080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323850" y="1341438"/>
            <a:ext cx="8229600" cy="44116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s-MX" altLang="es-MX" sz="2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c) </a:t>
            </a:r>
            <a:r>
              <a:rPr lang="es-MX" altLang="es-MX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P</a:t>
            </a:r>
            <a:r>
              <a:rPr lang="es-MX" altLang="es-MX" sz="1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1</a:t>
            </a:r>
            <a:r>
              <a:rPr lang="es-MX" altLang="es-MX" sz="2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(x</a:t>
            </a:r>
            <a:r>
              <a:rPr lang="es-MX" altLang="es-MX" sz="1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1</a:t>
            </a:r>
            <a:r>
              <a:rPr lang="es-MX" altLang="es-MX" sz="2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,y</a:t>
            </a:r>
            <a:r>
              <a:rPr lang="es-MX" altLang="es-MX" sz="1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1</a:t>
            </a:r>
            <a:r>
              <a:rPr lang="es-MX" altLang="es-MX" sz="2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)   y   P</a:t>
            </a:r>
            <a:r>
              <a:rPr lang="es-MX" altLang="es-MX" sz="1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2</a:t>
            </a:r>
            <a:r>
              <a:rPr lang="es-MX" altLang="es-MX" sz="2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(x</a:t>
            </a:r>
            <a:r>
              <a:rPr lang="es-MX" altLang="es-MX" sz="1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2</a:t>
            </a:r>
            <a:r>
              <a:rPr lang="es-MX" altLang="es-MX" sz="2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,y</a:t>
            </a:r>
            <a:r>
              <a:rPr lang="es-MX" altLang="es-MX" sz="1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2 </a:t>
            </a:r>
            <a:r>
              <a:rPr lang="es-MX" altLang="es-MX" sz="2400" b="1" dirty="0" smtClean="0">
                <a:solidFill>
                  <a:srgbClr val="00990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)  no están ni en una recta vertical ni horizontal, sino oblicua. Con el trazo auxiliar siguiente:</a:t>
            </a:r>
          </a:p>
          <a:p>
            <a:pPr>
              <a:buFont typeface="Wingdings" panose="05000000000000000000" pitchFamily="2" charset="2"/>
              <a:buNone/>
            </a:pPr>
            <a:r>
              <a:rPr lang="es-MX" altLang="es-MX" sz="2400" b="1" dirty="0" smtClean="0">
                <a:solidFill>
                  <a:srgbClr val="009900"/>
                </a:solidFill>
                <a:latin typeface="Bradley Hand ITC" panose="03070402050302030203" pitchFamily="66" charset="0"/>
              </a:rPr>
              <a:t>    </a:t>
            </a:r>
          </a:p>
          <a:p>
            <a:pPr>
              <a:buFont typeface="Wingdings" panose="05000000000000000000" pitchFamily="2" charset="2"/>
              <a:buNone/>
            </a:pPr>
            <a:endParaRPr lang="es-ES" altLang="es-MX" sz="2400" b="1" dirty="0" smtClean="0">
              <a:solidFill>
                <a:srgbClr val="00990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2" name="Line 4"/>
          <p:cNvSpPr>
            <a:spLocks noChangeShapeType="1"/>
          </p:cNvSpPr>
          <p:nvPr/>
        </p:nvSpPr>
        <p:spPr bwMode="auto">
          <a:xfrm flipV="1">
            <a:off x="3059113" y="2492374"/>
            <a:ext cx="0" cy="244879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>
            <a:off x="2339752" y="4172140"/>
            <a:ext cx="3887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4" name="Line 6"/>
          <p:cNvSpPr>
            <a:spLocks noChangeShapeType="1"/>
          </p:cNvSpPr>
          <p:nvPr/>
        </p:nvSpPr>
        <p:spPr bwMode="auto">
          <a:xfrm flipV="1">
            <a:off x="3563938" y="2492375"/>
            <a:ext cx="2087562" cy="1150938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5" name="Oval 7"/>
          <p:cNvSpPr>
            <a:spLocks noChangeArrowheads="1"/>
          </p:cNvSpPr>
          <p:nvPr/>
        </p:nvSpPr>
        <p:spPr bwMode="auto">
          <a:xfrm>
            <a:off x="3563938" y="3571875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9pPr>
          </a:lstStyle>
          <a:p>
            <a:pPr eaLnBrk="1" hangingPunct="1"/>
            <a:endParaRPr lang="es-MX" altLang="es-MX"/>
          </a:p>
        </p:txBody>
      </p:sp>
      <p:sp>
        <p:nvSpPr>
          <p:cNvPr id="16" name="Oval 8"/>
          <p:cNvSpPr>
            <a:spLocks noChangeArrowheads="1"/>
          </p:cNvSpPr>
          <p:nvPr/>
        </p:nvSpPr>
        <p:spPr bwMode="auto">
          <a:xfrm>
            <a:off x="5291138" y="2635250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9pPr>
          </a:lstStyle>
          <a:p>
            <a:pPr eaLnBrk="1" hangingPunct="1"/>
            <a:endParaRPr lang="es-MX" altLang="es-MX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>
            <a:off x="3492500" y="3643313"/>
            <a:ext cx="2159000" cy="1587"/>
          </a:xfrm>
          <a:prstGeom prst="line">
            <a:avLst/>
          </a:prstGeom>
          <a:noFill/>
          <a:ln w="9525">
            <a:solidFill>
              <a:srgbClr val="003366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>
            <a:off x="5364163" y="2493963"/>
            <a:ext cx="0" cy="1295400"/>
          </a:xfrm>
          <a:prstGeom prst="line">
            <a:avLst/>
          </a:prstGeom>
          <a:noFill/>
          <a:ln w="19050">
            <a:solidFill>
              <a:srgbClr val="003366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5219700" y="4292600"/>
            <a:ext cx="5032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MX" sz="1800">
                <a:latin typeface="Arial" panose="020B0604020202020204" pitchFamily="34" charset="0"/>
              </a:rPr>
              <a:t>x</a:t>
            </a:r>
            <a:endParaRPr lang="es-ES" altLang="es-MX" sz="1800">
              <a:latin typeface="Arial" panose="020B0604020202020204" pitchFamily="34" charset="0"/>
            </a:endParaRPr>
          </a:p>
        </p:txBody>
      </p:sp>
      <p:sp>
        <p:nvSpPr>
          <p:cNvPr id="27" name="Text Box 12"/>
          <p:cNvSpPr txBox="1">
            <a:spLocks noChangeArrowheads="1"/>
          </p:cNvSpPr>
          <p:nvPr/>
        </p:nvSpPr>
        <p:spPr bwMode="auto">
          <a:xfrm>
            <a:off x="2555875" y="2347913"/>
            <a:ext cx="5032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MX" sz="1800">
                <a:latin typeface="Arial" panose="020B0604020202020204" pitchFamily="34" charset="0"/>
              </a:rPr>
              <a:t>y</a:t>
            </a:r>
            <a:endParaRPr lang="es-ES" altLang="es-MX" sz="1800">
              <a:latin typeface="Arial" panose="020B0604020202020204" pitchFamily="34" charset="0"/>
            </a:endParaRPr>
          </a:p>
        </p:txBody>
      </p:sp>
      <p:sp>
        <p:nvSpPr>
          <p:cNvPr id="28" name="Text Box 13"/>
          <p:cNvSpPr txBox="1">
            <a:spLocks noChangeArrowheads="1"/>
          </p:cNvSpPr>
          <p:nvPr/>
        </p:nvSpPr>
        <p:spPr bwMode="auto">
          <a:xfrm rot="19771809">
            <a:off x="2916238" y="3213100"/>
            <a:ext cx="12239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MX" sz="1800">
                <a:latin typeface="Arial" panose="020B0604020202020204" pitchFamily="34" charset="0"/>
              </a:rPr>
              <a:t>P</a:t>
            </a:r>
            <a:r>
              <a:rPr lang="es-MX" altLang="es-MX" sz="1200">
                <a:latin typeface="Arial" panose="020B0604020202020204" pitchFamily="34" charset="0"/>
              </a:rPr>
              <a:t>1</a:t>
            </a:r>
            <a:r>
              <a:rPr lang="es-MX" altLang="es-MX" sz="1800">
                <a:latin typeface="Arial" panose="020B0604020202020204" pitchFamily="34" charset="0"/>
              </a:rPr>
              <a:t>(x</a:t>
            </a:r>
            <a:r>
              <a:rPr lang="es-MX" altLang="es-MX" sz="1200">
                <a:latin typeface="Arial" panose="020B0604020202020204" pitchFamily="34" charset="0"/>
              </a:rPr>
              <a:t>1</a:t>
            </a:r>
            <a:r>
              <a:rPr lang="es-MX" altLang="es-MX" sz="1800">
                <a:latin typeface="Arial" panose="020B0604020202020204" pitchFamily="34" charset="0"/>
              </a:rPr>
              <a:t>,y</a:t>
            </a:r>
            <a:r>
              <a:rPr lang="es-MX" altLang="es-MX" sz="1200">
                <a:latin typeface="Arial" panose="020B0604020202020204" pitchFamily="34" charset="0"/>
              </a:rPr>
              <a:t>1</a:t>
            </a:r>
            <a:r>
              <a:rPr lang="es-MX" altLang="es-MX" sz="1800">
                <a:latin typeface="Arial" panose="020B0604020202020204" pitchFamily="34" charset="0"/>
              </a:rPr>
              <a:t>)</a:t>
            </a:r>
            <a:endParaRPr lang="es-ES" altLang="es-MX" sz="1800">
              <a:latin typeface="Arial" panose="020B0604020202020204" pitchFamily="34" charset="0"/>
            </a:endParaRPr>
          </a:p>
        </p:txBody>
      </p:sp>
      <p:sp>
        <p:nvSpPr>
          <p:cNvPr id="29" name="Text Box 14"/>
          <p:cNvSpPr txBox="1">
            <a:spLocks noChangeArrowheads="1"/>
          </p:cNvSpPr>
          <p:nvPr/>
        </p:nvSpPr>
        <p:spPr bwMode="auto">
          <a:xfrm rot="19771809">
            <a:off x="4787900" y="2133600"/>
            <a:ext cx="12239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MX" sz="1800">
                <a:latin typeface="Arial" panose="020B0604020202020204" pitchFamily="34" charset="0"/>
              </a:rPr>
              <a:t>P</a:t>
            </a:r>
            <a:r>
              <a:rPr lang="es-MX" altLang="es-MX" sz="1200">
                <a:latin typeface="Arial" panose="020B0604020202020204" pitchFamily="34" charset="0"/>
              </a:rPr>
              <a:t>2</a:t>
            </a:r>
            <a:r>
              <a:rPr lang="es-MX" altLang="es-MX" sz="1800">
                <a:latin typeface="Arial" panose="020B0604020202020204" pitchFamily="34" charset="0"/>
              </a:rPr>
              <a:t>(x</a:t>
            </a:r>
            <a:r>
              <a:rPr lang="es-MX" altLang="es-MX" sz="1200">
                <a:latin typeface="Arial" panose="020B0604020202020204" pitchFamily="34" charset="0"/>
              </a:rPr>
              <a:t>2</a:t>
            </a:r>
            <a:r>
              <a:rPr lang="es-MX" altLang="es-MX" sz="1800">
                <a:latin typeface="Arial" panose="020B0604020202020204" pitchFamily="34" charset="0"/>
              </a:rPr>
              <a:t>,y</a:t>
            </a:r>
            <a:r>
              <a:rPr lang="es-MX" altLang="es-MX" sz="1200">
                <a:latin typeface="Arial" panose="020B0604020202020204" pitchFamily="34" charset="0"/>
              </a:rPr>
              <a:t>2</a:t>
            </a:r>
            <a:r>
              <a:rPr lang="es-MX" altLang="es-MX" sz="1800">
                <a:latin typeface="Arial" panose="020B0604020202020204" pitchFamily="34" charset="0"/>
              </a:rPr>
              <a:t>)</a:t>
            </a:r>
            <a:endParaRPr lang="es-ES" altLang="es-MX" sz="1800">
              <a:latin typeface="Arial" panose="020B0604020202020204" pitchFamily="34" charset="0"/>
            </a:endParaRPr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5148263" y="3716338"/>
            <a:ext cx="12239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Engravers MT" panose="020907070805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MX" sz="1800">
                <a:latin typeface="Arial" panose="020B0604020202020204" pitchFamily="34" charset="0"/>
              </a:rPr>
              <a:t>L (x</a:t>
            </a:r>
            <a:r>
              <a:rPr lang="es-MX" altLang="es-MX" sz="1200">
                <a:latin typeface="Arial" panose="020B0604020202020204" pitchFamily="34" charset="0"/>
              </a:rPr>
              <a:t>2</a:t>
            </a:r>
            <a:r>
              <a:rPr lang="es-MX" altLang="es-MX" sz="1800">
                <a:latin typeface="Arial" panose="020B0604020202020204" pitchFamily="34" charset="0"/>
              </a:rPr>
              <a:t>,y</a:t>
            </a:r>
            <a:r>
              <a:rPr lang="es-MX" altLang="es-MX" sz="1200">
                <a:latin typeface="Arial" panose="020B0604020202020204" pitchFamily="34" charset="0"/>
              </a:rPr>
              <a:t>1</a:t>
            </a:r>
            <a:r>
              <a:rPr lang="es-MX" altLang="es-MX" sz="1800">
                <a:latin typeface="Arial" panose="020B0604020202020204" pitchFamily="34" charset="0"/>
              </a:rPr>
              <a:t>)</a:t>
            </a:r>
            <a:endParaRPr lang="es-ES" altLang="es-MX" sz="180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 Box 16"/>
              <p:cNvSpPr txBox="1">
                <a:spLocks noChangeArrowheads="1"/>
              </p:cNvSpPr>
              <p:nvPr/>
            </p:nvSpPr>
            <p:spPr bwMode="auto">
              <a:xfrm>
                <a:off x="2078795" y="4990950"/>
                <a:ext cx="4139732" cy="1951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Engravers MT" panose="02090707080505020304" pitchFamily="18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Engravers MT" panose="02090707080505020304" pitchFamily="18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Engravers MT" panose="02090707080505020304" pitchFamily="18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Engravers MT" panose="02090707080505020304" pitchFamily="18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Engravers MT" panose="02090707080505020304" pitchFamily="18" charset="0"/>
                  </a:defRPr>
                </a:lvl5pPr>
                <a:lvl6pPr marL="2514600" indent="-228600" algn="just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0000"/>
                  <a:buFont typeface="Wingdings" panose="05000000000000000000" pitchFamily="2" charset="2"/>
                  <a:defRPr sz="1600">
                    <a:solidFill>
                      <a:schemeClr val="tx1"/>
                    </a:solidFill>
                    <a:latin typeface="Engravers MT" panose="02090707080505020304" pitchFamily="18" charset="0"/>
                  </a:defRPr>
                </a:lvl6pPr>
                <a:lvl7pPr marL="2971800" indent="-228600" algn="just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0000"/>
                  <a:buFont typeface="Wingdings" panose="05000000000000000000" pitchFamily="2" charset="2"/>
                  <a:defRPr sz="1600">
                    <a:solidFill>
                      <a:schemeClr val="tx1"/>
                    </a:solidFill>
                    <a:latin typeface="Engravers MT" panose="02090707080505020304" pitchFamily="18" charset="0"/>
                  </a:defRPr>
                </a:lvl7pPr>
                <a:lvl8pPr marL="3429000" indent="-228600" algn="just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0000"/>
                  <a:buFont typeface="Wingdings" panose="05000000000000000000" pitchFamily="2" charset="2"/>
                  <a:defRPr sz="1600">
                    <a:solidFill>
                      <a:schemeClr val="tx1"/>
                    </a:solidFill>
                    <a:latin typeface="Engravers MT" panose="02090707080505020304" pitchFamily="18" charset="0"/>
                  </a:defRPr>
                </a:lvl8pPr>
                <a:lvl9pPr marL="3886200" indent="-228600" algn="just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0000"/>
                  <a:buFont typeface="Wingdings" panose="05000000000000000000" pitchFamily="2" charset="2"/>
                  <a:defRPr sz="1600">
                    <a:solidFill>
                      <a:schemeClr val="tx1"/>
                    </a:solidFill>
                    <a:latin typeface="Engravers MT" panose="02090707080505020304" pitchFamily="18" charset="0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s-MX" altLang="es-MX" sz="1800" dirty="0" smtClean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Se deduce:</a:t>
                </a:r>
              </a:p>
              <a:p>
                <a:pPr algn="l"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s-MX" altLang="es-MX" sz="1800" dirty="0" smtClean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(P</a:t>
                </a:r>
                <a:r>
                  <a:rPr lang="es-MX" altLang="es-MX" sz="1200" dirty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1</a:t>
                </a:r>
                <a:r>
                  <a:rPr lang="es-MX" altLang="es-MX" sz="1800" dirty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P</a:t>
                </a:r>
                <a:r>
                  <a:rPr lang="es-MX" altLang="es-MX" sz="1200" dirty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2 </a:t>
                </a:r>
                <a:r>
                  <a:rPr lang="es-MX" altLang="es-MX" sz="1800" dirty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)</a:t>
                </a:r>
                <a:r>
                  <a:rPr lang="es-MX" altLang="es-MX" sz="1800" baseline="30000" dirty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es-MX" altLang="es-MX" sz="1800" dirty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= (P</a:t>
                </a:r>
                <a:r>
                  <a:rPr lang="es-MX" altLang="es-MX" sz="1800" baseline="-25000" dirty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1</a:t>
                </a:r>
                <a:r>
                  <a:rPr lang="es-MX" altLang="es-MX" sz="1800" dirty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L)</a:t>
                </a:r>
                <a:r>
                  <a:rPr lang="es-MX" altLang="es-MX" sz="1800" baseline="30000" dirty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es-MX" altLang="es-MX" sz="1800" dirty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+(LP</a:t>
                </a:r>
                <a:r>
                  <a:rPr lang="es-MX" altLang="es-MX" sz="1800" baseline="-25000" dirty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es-MX" altLang="es-MX" sz="1800" dirty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)</a:t>
                </a:r>
                <a:r>
                  <a:rPr lang="es-MX" altLang="es-MX" sz="1800" baseline="30000" dirty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2</a:t>
                </a:r>
              </a:p>
              <a:p>
                <a:pPr algn="l"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s-ES" altLang="es-MX" sz="1800" dirty="0" smtClean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Por lo tanto:</a:t>
                </a:r>
              </a:p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s-ES" altLang="es-MX" sz="1800" i="1" smtClean="0">
                              <a:solidFill>
                                <a:srgbClr val="003366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s-ES" altLang="es-MX" sz="1800" i="1" smtClean="0">
                                  <a:solidFill>
                                    <a:srgbClr val="0033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MX" altLang="es-MX" sz="1800" b="0" i="1" smtClean="0">
                                  <a:solidFill>
                                    <a:srgbClr val="003366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s-MX" altLang="es-MX" sz="1800" b="0" i="1" smtClean="0">
                                  <a:solidFill>
                                    <a:srgbClr val="003366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ES" altLang="es-MX" sz="1800" i="1" smtClean="0">
                                  <a:solidFill>
                                    <a:srgbClr val="0033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MX" altLang="es-MX" sz="1800" b="0" i="1" smtClean="0">
                                  <a:solidFill>
                                    <a:srgbClr val="003366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s-MX" altLang="es-MX" sz="1800" b="0" i="1" smtClean="0">
                                  <a:solidFill>
                                    <a:srgbClr val="003366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  <m:r>
                        <a:rPr lang="es-MX" altLang="es-MX" sz="1800" b="0" i="1" smtClean="0">
                          <a:solidFill>
                            <a:srgbClr val="0033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MX" altLang="es-MX" sz="1800" b="0" i="1" smtClean="0">
                              <a:solidFill>
                                <a:srgbClr val="003366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MX" altLang="es-MX" sz="1800" b="0" i="1" smtClean="0">
                              <a:solidFill>
                                <a:srgbClr val="003366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s-MX" altLang="es-MX" sz="1800" b="0" i="1" smtClean="0">
                                  <a:solidFill>
                                    <a:srgbClr val="0033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MX" altLang="es-MX" sz="1800" b="0" i="1" smtClean="0">
                                  <a:solidFill>
                                    <a:srgbClr val="0033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MX" altLang="es-MX" sz="1800" b="0" i="1" smtClean="0">
                                  <a:solidFill>
                                    <a:srgbClr val="003366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MX" altLang="es-MX" sz="1800" b="0" i="1" smtClean="0">
                              <a:solidFill>
                                <a:srgbClr val="003366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MX" altLang="es-MX" sz="1800" b="0" i="1" smtClean="0">
                                  <a:solidFill>
                                    <a:srgbClr val="0033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MX" altLang="es-MX" sz="1800" b="0" i="1" smtClean="0">
                                  <a:solidFill>
                                    <a:srgbClr val="0033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MX" altLang="es-MX" sz="1800" b="0" i="1" smtClean="0">
                                  <a:solidFill>
                                    <a:srgbClr val="003366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p>
                            <m:sSupPr>
                              <m:ctrlPr>
                                <a:rPr lang="es-MX" altLang="es-MX" sz="1800" b="0" i="1" smtClean="0">
                                  <a:solidFill>
                                    <a:srgbClr val="0033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altLang="es-MX" sz="1800" b="0" i="1" smtClean="0">
                                  <a:solidFill>
                                    <a:srgbClr val="003366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s-MX" altLang="es-MX" sz="1800" b="0" i="1" smtClean="0">
                                  <a:solidFill>
                                    <a:srgbClr val="003366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MX" altLang="es-MX" sz="1800" b="0" i="1" smtClean="0">
                              <a:solidFill>
                                <a:srgbClr val="003366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MX" altLang="es-MX" sz="1800" i="1">
                              <a:solidFill>
                                <a:srgbClr val="003366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s-MX" altLang="es-MX" sz="1800" i="1">
                                  <a:solidFill>
                                    <a:srgbClr val="0033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MX" altLang="es-MX" sz="1800" b="0" i="1" smtClean="0">
                                  <a:solidFill>
                                    <a:srgbClr val="003366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s-MX" altLang="es-MX" sz="1800" i="1">
                                  <a:solidFill>
                                    <a:srgbClr val="003366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MX" altLang="es-MX" sz="1800" i="1">
                              <a:solidFill>
                                <a:srgbClr val="003366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MX" altLang="es-MX" sz="1800" i="1">
                                  <a:solidFill>
                                    <a:srgbClr val="0033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MX" altLang="es-MX" sz="1800" b="0" i="1" smtClean="0">
                                  <a:solidFill>
                                    <a:srgbClr val="003366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s-MX" altLang="es-MX" sz="1800" i="1">
                                  <a:solidFill>
                                    <a:srgbClr val="003366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p>
                            <m:sSupPr>
                              <m:ctrlPr>
                                <a:rPr lang="es-MX" altLang="es-MX" sz="1800" i="1">
                                  <a:solidFill>
                                    <a:srgbClr val="0033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altLang="es-MX" sz="1800" i="1">
                                  <a:solidFill>
                                    <a:srgbClr val="003366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s-MX" altLang="es-MX" sz="1800" i="1">
                                  <a:solidFill>
                                    <a:srgbClr val="003366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s-ES" altLang="es-MX" sz="1800" dirty="0" smtClean="0">
                  <a:solidFill>
                    <a:srgbClr val="003366"/>
                  </a:solidFill>
                  <a:latin typeface="Arial" panose="020B0604020202020204" pitchFamily="34" charset="0"/>
                </a:endParaRPr>
              </a:p>
              <a:p>
                <a:pPr algn="l"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endParaRPr lang="es-ES" altLang="es-MX" sz="1800" dirty="0">
                  <a:solidFill>
                    <a:srgbClr val="003366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1" name="Text 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78795" y="4990950"/>
                <a:ext cx="4139732" cy="1951240"/>
              </a:xfrm>
              <a:prstGeom prst="rect">
                <a:avLst/>
              </a:prstGeom>
              <a:blipFill rotWithShape="0">
                <a:blip r:embed="rId3"/>
                <a:stretch>
                  <a:fillRect l="-1178" t="-187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8346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Marcador de contenido 1"/>
              <p:cNvSpPr>
                <a:spLocks noGrp="1"/>
              </p:cNvSpPr>
              <p:nvPr>
                <p:ph idx="1"/>
              </p:nvPr>
            </p:nvSpPr>
            <p:spPr>
              <a:xfrm>
                <a:off x="611560" y="764704"/>
                <a:ext cx="8445624" cy="547260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s-MX" dirty="0" smtClean="0"/>
                  <a:t>Ejemplo:</a:t>
                </a:r>
              </a:p>
              <a:p>
                <a:pPr marL="0" indent="0" algn="just">
                  <a:buNone/>
                </a:pPr>
                <a:r>
                  <a:rPr lang="es-MX" dirty="0" smtClean="0"/>
                  <a:t>Los vértices de un triángulo son los puntos  </a:t>
                </a:r>
              </a:p>
              <a:p>
                <a:pPr marL="0" indent="0" algn="just">
                  <a:buNone/>
                </a:pPr>
                <a:r>
                  <a:rPr lang="es-MX" dirty="0" smtClean="0"/>
                  <a:t>   A(-1,5); B(3,-2) y C(4,6). Hallar mediante distancia entre dos puntos su perímetro.  Solución, aplicando la fórmula: </a:t>
                </a:r>
              </a:p>
              <a:p>
                <a:pPr marL="0" indent="0" algn="just">
                  <a:buNone/>
                </a:pPr>
                <a:r>
                  <a:rPr lang="es-MX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ES" altLang="es-MX" sz="2800" i="1">
                            <a:solidFill>
                              <a:srgbClr val="003366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s-ES" altLang="es-MX" sz="2800" i="1">
                                <a:solidFill>
                                  <a:srgbClr val="00336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MX" altLang="es-MX" sz="2800" i="1">
                                <a:solidFill>
                                  <a:srgbClr val="003366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s-MX" altLang="es-MX" sz="2800" i="1">
                                <a:solidFill>
                                  <a:srgbClr val="003366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s-ES" altLang="es-MX" sz="2800" i="1">
                                <a:solidFill>
                                  <a:srgbClr val="00336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MX" altLang="es-MX" sz="2800" i="1">
                                <a:solidFill>
                                  <a:srgbClr val="003366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s-MX" altLang="es-MX" sz="2800" i="1">
                                <a:solidFill>
                                  <a:srgbClr val="003366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s-MX" altLang="es-MX" sz="2800" i="1">
                        <a:solidFill>
                          <a:srgbClr val="003366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s-MX" altLang="es-MX" sz="2800" i="1">
                            <a:solidFill>
                              <a:srgbClr val="003366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MX" altLang="es-MX" sz="2800" i="1">
                            <a:solidFill>
                              <a:srgbClr val="003366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s-MX" altLang="es-MX" sz="2800" i="1">
                                <a:solidFill>
                                  <a:srgbClr val="00336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MX" altLang="es-MX" sz="2800" i="1">
                                <a:solidFill>
                                  <a:srgbClr val="003366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s-MX" altLang="es-MX" sz="2800" i="1">
                                <a:solidFill>
                                  <a:srgbClr val="003366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s-MX" altLang="es-MX" sz="2800" i="1">
                            <a:solidFill>
                              <a:srgbClr val="003366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MX" altLang="es-MX" sz="2800" i="1">
                                <a:solidFill>
                                  <a:srgbClr val="00336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MX" altLang="es-MX" sz="2800" i="1">
                                <a:solidFill>
                                  <a:srgbClr val="003366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s-MX" altLang="es-MX" sz="2800" i="1">
                                <a:solidFill>
                                  <a:srgbClr val="003366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p>
                          <m:sSupPr>
                            <m:ctrlPr>
                              <a:rPr lang="es-MX" altLang="es-MX" sz="2800" i="1">
                                <a:solidFill>
                                  <a:srgbClr val="00336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altLang="es-MX" sz="2800" i="1">
                                <a:solidFill>
                                  <a:srgbClr val="003366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s-MX" altLang="es-MX" sz="2800" i="1">
                                <a:solidFill>
                                  <a:srgbClr val="003366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MX" altLang="es-MX" sz="2800" i="1">
                            <a:solidFill>
                              <a:srgbClr val="003366"/>
                            </a:solidFill>
                            <a:latin typeface="Cambria Math" panose="02040503050406030204" pitchFamily="18" charset="0"/>
                          </a:rPr>
                          <m:t>+(</m:t>
                        </m:r>
                        <m:sSub>
                          <m:sSubPr>
                            <m:ctrlPr>
                              <a:rPr lang="es-MX" altLang="es-MX" sz="2800" i="1">
                                <a:solidFill>
                                  <a:srgbClr val="00336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MX" altLang="es-MX" sz="2800" i="1">
                                <a:solidFill>
                                  <a:srgbClr val="003366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s-MX" altLang="es-MX" sz="2800" i="1">
                                <a:solidFill>
                                  <a:srgbClr val="003366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s-MX" altLang="es-MX" sz="2800" i="1">
                            <a:solidFill>
                              <a:srgbClr val="003366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MX" altLang="es-MX" sz="2800" i="1">
                                <a:solidFill>
                                  <a:srgbClr val="00336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MX" altLang="es-MX" sz="2800" i="1">
                                <a:solidFill>
                                  <a:srgbClr val="003366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s-MX" altLang="es-MX" sz="2800" i="1">
                                <a:solidFill>
                                  <a:srgbClr val="003366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p>
                          <m:sSupPr>
                            <m:ctrlPr>
                              <a:rPr lang="es-MX" altLang="es-MX" sz="2800" i="1">
                                <a:solidFill>
                                  <a:srgbClr val="00336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altLang="es-MX" sz="2800" i="1">
                                <a:solidFill>
                                  <a:srgbClr val="003366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s-MX" altLang="es-MX" sz="2800" i="1">
                                <a:solidFill>
                                  <a:srgbClr val="003366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s-MX" sz="2800" dirty="0" smtClean="0"/>
              </a:p>
              <a:p>
                <a:pPr marL="0" indent="0" algn="just">
                  <a:buNone/>
                </a:pPr>
                <a:r>
                  <a:rPr lang="es-MX" dirty="0"/>
                  <a:t> </a:t>
                </a:r>
                <a:r>
                  <a:rPr lang="es-MX" dirty="0" smtClean="0"/>
                  <a:t>                             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MX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MX" sz="2400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s-MX" sz="24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s-MX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MX" sz="2400" b="0" i="1" smtClean="0">
                            <a:latin typeface="Cambria Math" panose="02040503050406030204" pitchFamily="18" charset="0"/>
                          </a:rPr>
                          <m:t>(3+1</m:t>
                        </m:r>
                        <m:sSup>
                          <m:sSupPr>
                            <m:ctrlPr>
                              <a:rPr lang="es-MX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sz="24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s-MX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MX" sz="2400" b="0" i="1" smtClean="0">
                            <a:latin typeface="Cambria Math" panose="02040503050406030204" pitchFamily="18" charset="0"/>
                          </a:rPr>
                          <m:t>+(−2−5</m:t>
                        </m:r>
                        <m:sSup>
                          <m:sSupPr>
                            <m:ctrlPr>
                              <a:rPr lang="es-MX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sz="24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s-MX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s-MX" sz="24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s-MX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MX" sz="2400" b="0" i="1" smtClean="0">
                            <a:latin typeface="Cambria Math" panose="02040503050406030204" pitchFamily="18" charset="0"/>
                          </a:rPr>
                          <m:t>65</m:t>
                        </m:r>
                      </m:e>
                    </m:rad>
                  </m:oMath>
                </a14:m>
                <a:endParaRPr lang="es-MX" sz="2400" b="0" dirty="0" smtClean="0"/>
              </a:p>
              <a:p>
                <a:pPr marL="0" indent="0" algn="just">
                  <a:buNone/>
                </a:pPr>
                <a:r>
                  <a:rPr lang="es-MX" sz="2400" dirty="0"/>
                  <a:t>	</a:t>
                </a:r>
                <a:r>
                  <a:rPr lang="es-MX" sz="2400" dirty="0" smtClean="0"/>
                  <a:t>		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MX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MX" sz="2400" b="0" i="1" smtClean="0">
                            <a:latin typeface="Cambria Math" panose="02040503050406030204" pitchFamily="18" charset="0"/>
                          </a:rPr>
                          <m:t>𝐵𝐶</m:t>
                        </m:r>
                      </m:e>
                    </m:acc>
                    <m:r>
                      <a:rPr lang="es-MX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MX" sz="24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s-MX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MX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MX" sz="2400" b="0" i="1" smtClean="0">
                            <a:latin typeface="Cambria Math" panose="02040503050406030204" pitchFamily="18" charset="0"/>
                          </a:rPr>
                          <m:t>4−3</m:t>
                        </m:r>
                        <m:sSup>
                          <m:sSupPr>
                            <m:ctrlPr>
                              <a:rPr lang="es-MX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sz="24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s-MX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MX" sz="2400" i="1">
                            <a:latin typeface="Cambria Math" panose="02040503050406030204" pitchFamily="18" charset="0"/>
                          </a:rPr>
                          <m:t>+(</m:t>
                        </m:r>
                        <m:r>
                          <a:rPr lang="es-MX" sz="2400" b="0" i="1" smtClean="0">
                            <a:latin typeface="Cambria Math" panose="02040503050406030204" pitchFamily="18" charset="0"/>
                          </a:rPr>
                          <m:t>6+2</m:t>
                        </m:r>
                        <m:sSup>
                          <m:sSupPr>
                            <m:ctrlPr>
                              <a:rPr lang="es-MX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sz="24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s-MX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s-MX" sz="24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s-MX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MX" sz="2400" b="0" i="1" smtClean="0">
                            <a:latin typeface="Cambria Math" panose="02040503050406030204" pitchFamily="18" charset="0"/>
                          </a:rPr>
                          <m:t>65</m:t>
                        </m:r>
                      </m:e>
                    </m:rad>
                  </m:oMath>
                </a14:m>
                <a:endParaRPr lang="es-MX" sz="2400" b="0" dirty="0" smtClean="0"/>
              </a:p>
              <a:p>
                <a:pPr marL="0" indent="0" algn="just">
                  <a:buNone/>
                </a:pPr>
                <a:r>
                  <a:rPr lang="es-MX" sz="2400" dirty="0" smtClean="0"/>
                  <a:t>			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MX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MX" sz="24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s-MX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es-MX" sz="24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s-MX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MX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MX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s-MX" sz="2400" i="1">
                            <a:latin typeface="Cambria Math" panose="02040503050406030204" pitchFamily="18" charset="0"/>
                          </a:rPr>
                          <m:t>+1</m:t>
                        </m:r>
                        <m:sSup>
                          <m:sSupPr>
                            <m:ctrlPr>
                              <a:rPr lang="es-MX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sz="24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s-MX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MX" sz="2400" i="1">
                            <a:latin typeface="Cambria Math" panose="02040503050406030204" pitchFamily="18" charset="0"/>
                          </a:rPr>
                          <m:t>+(</m:t>
                        </m:r>
                        <m:r>
                          <a:rPr lang="es-MX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s-MX" sz="2400" i="1">
                            <a:latin typeface="Cambria Math" panose="02040503050406030204" pitchFamily="18" charset="0"/>
                          </a:rPr>
                          <m:t>−5</m:t>
                        </m:r>
                        <m:sSup>
                          <m:sSupPr>
                            <m:ctrlPr>
                              <a:rPr lang="es-MX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sz="24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s-MX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s-MX" sz="24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s-MX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MX" sz="2400" b="0" i="1" smtClean="0">
                            <a:latin typeface="Cambria Math" panose="02040503050406030204" pitchFamily="18" charset="0"/>
                          </a:rPr>
                          <m:t>26</m:t>
                        </m:r>
                      </m:e>
                    </m:rad>
                  </m:oMath>
                </a14:m>
                <a:endParaRPr lang="es-MX" sz="2400" dirty="0"/>
              </a:p>
            </p:txBody>
          </p:sp>
        </mc:Choice>
        <mc:Fallback xmlns="">
          <p:sp>
            <p:nvSpPr>
              <p:cNvPr id="2" name="Marcador de contenid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1560" y="764704"/>
                <a:ext cx="8445624" cy="5472608"/>
              </a:xfrm>
              <a:blipFill rotWithShape="0">
                <a:blip r:embed="rId4"/>
                <a:stretch>
                  <a:fillRect l="-1804" t="-1448" r="-1804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Imagen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3528" y="4204059"/>
            <a:ext cx="2448386" cy="2537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814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Marcador de contenido 2"/>
          <p:cNvSpPr>
            <a:spLocks noGrp="1"/>
          </p:cNvSpPr>
          <p:nvPr>
            <p:ph idx="1"/>
          </p:nvPr>
        </p:nvSpPr>
        <p:spPr>
          <a:xfrm>
            <a:off x="395536" y="1556792"/>
            <a:ext cx="8596668" cy="42408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800" dirty="0" smtClean="0">
                <a:latin typeface="Kokila" panose="020B0604020202020204" pitchFamily="34" charset="0"/>
                <a:cs typeface="Kokila" panose="020B0604020202020204" pitchFamily="34" charset="0"/>
              </a:rPr>
              <a:t>Por lo tanto, al sumar los tres segmentos, el perímetro del triángulo es:</a:t>
            </a:r>
          </a:p>
          <a:p>
            <a:pPr marL="0" indent="0">
              <a:buNone/>
            </a:pPr>
            <a:r>
              <a:rPr lang="es-MX" sz="2800" dirty="0" smtClean="0">
                <a:latin typeface="Kokila" panose="020B0604020202020204" pitchFamily="34" charset="0"/>
                <a:cs typeface="Kokila" panose="020B0604020202020204" pitchFamily="34" charset="0"/>
              </a:rPr>
              <a:t>P= 21.22u</a:t>
            </a:r>
            <a:endParaRPr lang="es-MX" sz="2800" dirty="0"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717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388</Words>
  <Application>Microsoft Office PowerPoint</Application>
  <PresentationFormat>Presentación en pantalla (4:3)</PresentationFormat>
  <Paragraphs>99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21" baseType="lpstr">
      <vt:lpstr>Andalus</vt:lpstr>
      <vt:lpstr>Angsana New</vt:lpstr>
      <vt:lpstr>Arial</vt:lpstr>
      <vt:lpstr>Bradley Hand ITC</vt:lpstr>
      <vt:lpstr>Calibri</vt:lpstr>
      <vt:lpstr>Cambria Math</vt:lpstr>
      <vt:lpstr>Engravers MT</vt:lpstr>
      <vt:lpstr>Kokila</vt:lpstr>
      <vt:lpstr>Lucida Sans</vt:lpstr>
      <vt:lpstr>Wingdings</vt:lpstr>
      <vt:lpstr>Tema de Office</vt:lpstr>
      <vt:lpstr>Presentación de PowerPoint</vt:lpstr>
      <vt:lpstr> Tema: DISTANCIA ENTRE DOS PUNTOS</vt:lpstr>
      <vt:lpstr>Presentación de PowerPoint</vt:lpstr>
      <vt:lpstr> CONTENIDO  Coordenadas Rectangulares </vt:lpstr>
      <vt:lpstr>Distancia dirigida y no dirigida</vt:lpstr>
      <vt:lpstr>Presentación de PowerPoint</vt:lpstr>
      <vt:lpstr>Presentación de PowerPoint</vt:lpstr>
      <vt:lpstr>Presentación de PowerPoint</vt:lpstr>
      <vt:lpstr>Presentación de PowerPoint</vt:lpstr>
      <vt:lpstr>BIBLIOGRAFÍA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webdesign1</dc:creator>
  <cp:lastModifiedBy>JOSE RAMON</cp:lastModifiedBy>
  <cp:revision>27</cp:revision>
  <dcterms:created xsi:type="dcterms:W3CDTF">2014-07-09T15:06:15Z</dcterms:created>
  <dcterms:modified xsi:type="dcterms:W3CDTF">2015-05-14T20:46:05Z</dcterms:modified>
</cp:coreProperties>
</file>